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80" r:id="rId7"/>
    <p:sldId id="284" r:id="rId8"/>
    <p:sldId id="285" r:id="rId9"/>
    <p:sldId id="263" r:id="rId10"/>
    <p:sldId id="265" r:id="rId11"/>
    <p:sldId id="278" r:id="rId12"/>
    <p:sldId id="279" r:id="rId13"/>
    <p:sldId id="276" r:id="rId14"/>
    <p:sldId id="283" r:id="rId15"/>
    <p:sldId id="277" r:id="rId16"/>
    <p:sldId id="275" r:id="rId17"/>
    <p:sldId id="266" r:id="rId18"/>
    <p:sldId id="282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E9BA9-BDF2-4D26-81AB-588923B4A718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8C0AF-1F28-4376-BED7-047E9A0E14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18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AEA1-5362-424F-9D1F-740095C701F3}" type="datetime1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505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7510-41BF-4672-BEE6-FB4469A6DE58}" type="datetime1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62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C116-CAC1-4C49-ABF7-C1B83AAD703A}" type="datetime1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7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A577-A0FF-4AB6-8FD2-A1B1AC488DDE}" type="datetime1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83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186E-A37D-4F5D-BBD8-904B50962F69}" type="datetime1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97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5D9F-7A98-4E2C-802A-7B3905A2F151}" type="datetime1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73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D842-D910-4A1B-883C-33714EF7EEB4}" type="datetime1">
              <a:rPr lang="en-IN" smtClean="0"/>
              <a:t>21-03-2025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83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EB1F-79AC-4FE5-B320-8E0B8900D29D}" type="datetime1">
              <a:rPr lang="en-IN" smtClean="0"/>
              <a:t>21-03-2025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48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23E4E-1A85-4BA8-B4C7-4BC286EC4B87}" type="datetime1">
              <a:rPr lang="en-IN" smtClean="0"/>
              <a:t>21-03-2025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54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BA68-A8B6-4F37-AA62-3B0B0833371E}" type="datetime1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00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9DF0-D6E5-4027-B640-441934E0676D}" type="datetime1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6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30F3A-E893-4859-B948-18D47AC2416C}" type="datetime1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DBBCC-EBA2-49A1-A8FD-3B6926AC0D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81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71499"/>
            <a:ext cx="9144000" cy="1477109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In-Field Testing of Digital Microfluidic Biochips using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Multi-Agent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33827"/>
            <a:ext cx="9144000" cy="2069001"/>
          </a:xfrm>
        </p:spPr>
        <p:txBody>
          <a:bodyPr>
            <a:normAutofit/>
          </a:bodyPr>
          <a:lstStyle/>
          <a:p>
            <a:pPr algn="l"/>
            <a:r>
              <a:rPr lang="en-IN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Sukanta Bhattacharjee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Indian Institute of Technology </a:t>
            </a: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Guwahati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</a:t>
            </a:fld>
            <a:endParaRPr lang="en-IN"/>
          </a:p>
        </p:txBody>
      </p:sp>
      <p:pic>
        <p:nvPicPr>
          <p:cNvPr id="1028" name="Picture 4" descr="IIT Guwahati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2" y="2319580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1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900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 Learning-Based In-Field Testing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2662"/>
            <a:ext cx="5817577" cy="5947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Single Agent Solution: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State (S):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sz="1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​ = (agent_pos , time_step)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Action (A):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 = {Up, Down, Left, Right, Stay} 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Probabilities (P</a:t>
            </a:r>
            <a:r>
              <a:rPr 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(s′, r | s, a)</a:t>
            </a:r>
            <a:r>
              <a:rPr lang="en-US" sz="2000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33" y="1230923"/>
            <a:ext cx="7039099" cy="30469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727812" y="4572000"/>
            <a:ext cx="430824" cy="128367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208611" y="4642338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(1 - ε) + (ε/5), agent reached to state s’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8713" y="5462044"/>
            <a:ext cx="437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4 * (ε/5), agent reached to some other state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94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7198"/>
          </a:xfrm>
        </p:spPr>
        <p:txBody>
          <a:bodyPr/>
          <a:lstStyle/>
          <a:p>
            <a:r>
              <a:rPr lang="en-IN" sz="3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contd.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1792"/>
            <a:ext cx="5413131" cy="502517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Reward (R):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for covering a footprint.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for colliding with an obstacle.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for non-rewarding moves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Additional bonus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at the end of Episode: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IN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​= 50 × (total_footprints / covered_footprints​</a:t>
            </a:r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Now we have to solve this MDP so agent has a way to behave optimally in the environment and maximize his reward.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47" y="1002324"/>
            <a:ext cx="50768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354" y="317623"/>
            <a:ext cx="10515600" cy="645990"/>
          </a:xfrm>
        </p:spPr>
        <p:txBody>
          <a:bodyPr/>
          <a:lstStyle/>
          <a:p>
            <a:r>
              <a:rPr lang="en-IN" sz="3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contd.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578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Q Learning?</a:t>
            </a:r>
          </a:p>
          <a:p>
            <a:pPr marL="0" indent="0">
              <a:buNone/>
            </a:pPr>
            <a:endParaRPr lang="en-IN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Q-learning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doesn't require prior knowledge of the environment's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dynamics. It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learns directly through interaction, making it versatile for various applications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Easy to implement and suitable for a wide range of problems, especially in discrete state-action spaces like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grids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 games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Given enough exploration and updates, Q-learning converges to the optimal policy, ensuring the best possible decisions in any environment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be extended to multi-agent systems and more complex environments without requiring a complete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redesign.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8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69" y="84415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ontd.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84" y="626973"/>
            <a:ext cx="8006863" cy="5947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Q-Learning Algorithm (Epsilon Greedy):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Q-learning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focuses on learning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action-value function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Q(s , a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state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action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real number, called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Q-value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goal of Q-learning is to learn the Q-values to maximize the total reward over time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Uses an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epsilon-greedy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approach to balance exploration and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exploitation (</a:t>
            </a:r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Behaviour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Learn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 optimal policy by converging the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Q-values (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Target Policy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13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553874"/>
              </p:ext>
            </p:extLst>
          </p:nvPr>
        </p:nvGraphicFramePr>
        <p:xfrm>
          <a:off x="8971078" y="4000746"/>
          <a:ext cx="2998178" cy="218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722">
                  <a:extLst>
                    <a:ext uri="{9D8B030D-6E8A-4147-A177-3AD203B41FA5}">
                      <a16:colId xmlns:a16="http://schemas.microsoft.com/office/drawing/2014/main" val="1349104606"/>
                    </a:ext>
                  </a:extLst>
                </a:gridCol>
                <a:gridCol w="583538">
                  <a:extLst>
                    <a:ext uri="{9D8B030D-6E8A-4147-A177-3AD203B41FA5}">
                      <a16:colId xmlns:a16="http://schemas.microsoft.com/office/drawing/2014/main" val="647809486"/>
                    </a:ext>
                  </a:extLst>
                </a:gridCol>
                <a:gridCol w="643904">
                  <a:extLst>
                    <a:ext uri="{9D8B030D-6E8A-4147-A177-3AD203B41FA5}">
                      <a16:colId xmlns:a16="http://schemas.microsoft.com/office/drawing/2014/main" val="141670775"/>
                    </a:ext>
                  </a:extLst>
                </a:gridCol>
                <a:gridCol w="613720">
                  <a:extLst>
                    <a:ext uri="{9D8B030D-6E8A-4147-A177-3AD203B41FA5}">
                      <a16:colId xmlns:a16="http://schemas.microsoft.com/office/drawing/2014/main" val="4075577466"/>
                    </a:ext>
                  </a:extLst>
                </a:gridCol>
                <a:gridCol w="543294">
                  <a:extLst>
                    <a:ext uri="{9D8B030D-6E8A-4147-A177-3AD203B41FA5}">
                      <a16:colId xmlns:a16="http://schemas.microsoft.com/office/drawing/2014/main" val="1398332193"/>
                    </a:ext>
                  </a:extLst>
                </a:gridCol>
              </a:tblGrid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217216"/>
                  </a:ext>
                </a:extLst>
              </a:tr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s1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058972"/>
                  </a:ext>
                </a:extLst>
              </a:tr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s2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701724"/>
                  </a:ext>
                </a:extLst>
              </a:tr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s3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588010"/>
                  </a:ext>
                </a:extLst>
              </a:tr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8236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56789" y="3653545"/>
            <a:ext cx="102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Q-Table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03" y="954758"/>
            <a:ext cx="2522927" cy="25294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3155" y="4498997"/>
            <a:ext cx="7795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 smtClean="0">
                <a:cs typeface="Arial" panose="020B0604020202020204" pitchFamily="34" charset="0"/>
              </a:rPr>
              <a:t>Q(s</a:t>
            </a:r>
            <a:r>
              <a:rPr lang="en-IN" sz="2000" b="1" baseline="-25000" dirty="0" smtClean="0">
                <a:cs typeface="Arial" panose="020B0604020202020204" pitchFamily="34" charset="0"/>
              </a:rPr>
              <a:t>1</a:t>
            </a:r>
            <a:r>
              <a:rPr lang="en-IN" sz="2000" b="1" dirty="0" smtClean="0">
                <a:cs typeface="Arial" panose="020B0604020202020204" pitchFamily="34" charset="0"/>
              </a:rPr>
              <a:t>,a</a:t>
            </a:r>
            <a:r>
              <a:rPr lang="en-IN" sz="2000" b="1" baseline="-25000" dirty="0" smtClean="0">
                <a:cs typeface="Arial" panose="020B0604020202020204" pitchFamily="34" charset="0"/>
              </a:rPr>
              <a:t>1</a:t>
            </a:r>
            <a:r>
              <a:rPr lang="en-IN" sz="2000" b="1" dirty="0" smtClean="0">
                <a:cs typeface="Arial" panose="020B0604020202020204" pitchFamily="34" charset="0"/>
              </a:rPr>
              <a:t>)</a:t>
            </a:r>
            <a:r>
              <a:rPr lang="en-IN" sz="2000" b="1" baseline="-25000" dirty="0" smtClean="0">
                <a:cs typeface="Arial" panose="020B0604020202020204" pitchFamily="34" charset="0"/>
              </a:rPr>
              <a:t>observed</a:t>
            </a:r>
            <a:r>
              <a:rPr lang="en-IN" sz="2000" b="1" dirty="0" smtClean="0">
                <a:cs typeface="Arial" panose="020B0604020202020204" pitchFamily="34" charset="0"/>
              </a:rPr>
              <a:t>  =  R(s</a:t>
            </a:r>
            <a:r>
              <a:rPr lang="en-IN" sz="2000" b="1" baseline="-25000" dirty="0" smtClean="0">
                <a:cs typeface="Arial" panose="020B0604020202020204" pitchFamily="34" charset="0"/>
              </a:rPr>
              <a:t>2</a:t>
            </a:r>
            <a:r>
              <a:rPr lang="en-IN" sz="2000" b="1" dirty="0" smtClean="0">
                <a:cs typeface="Arial" panose="020B0604020202020204" pitchFamily="34" charset="0"/>
              </a:rPr>
              <a:t>) + Y max</a:t>
            </a:r>
            <a:r>
              <a:rPr lang="en-IN" sz="2000" b="1" baseline="-25000" dirty="0" smtClean="0">
                <a:cs typeface="Arial" panose="020B0604020202020204" pitchFamily="34" charset="0"/>
              </a:rPr>
              <a:t>a’ </a:t>
            </a:r>
            <a:r>
              <a:rPr lang="en-IN" sz="2000" b="1" dirty="0" smtClean="0">
                <a:cs typeface="Arial" panose="020B0604020202020204" pitchFamily="34" charset="0"/>
              </a:rPr>
              <a:t>Q(s</a:t>
            </a:r>
            <a:r>
              <a:rPr lang="en-IN" sz="2000" b="1" baseline="-25000" dirty="0" smtClean="0">
                <a:cs typeface="Arial" panose="020B0604020202020204" pitchFamily="34" charset="0"/>
              </a:rPr>
              <a:t>2</a:t>
            </a:r>
            <a:r>
              <a:rPr lang="en-IN" sz="2000" b="1" dirty="0" smtClean="0">
                <a:cs typeface="Arial" panose="020B0604020202020204" pitchFamily="34" charset="0"/>
              </a:rPr>
              <a:t>,a’)   </a:t>
            </a:r>
            <a:r>
              <a:rPr lang="en-IN" sz="2000" dirty="0" smtClean="0"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IN" sz="2000" b="1" dirty="0" smtClean="0">
                <a:cs typeface="Arial" panose="020B0604020202020204" pitchFamily="34" charset="0"/>
              </a:rPr>
              <a:t> </a:t>
            </a:r>
            <a:r>
              <a:rPr lang="en-IN" sz="2000" dirty="0" smtClean="0">
                <a:cs typeface="Arial" panose="020B0604020202020204" pitchFamily="34" charset="0"/>
              </a:rPr>
              <a:t>Bellman Equation </a:t>
            </a:r>
            <a:r>
              <a:rPr lang="en-IN" sz="2000" b="1" dirty="0" smtClean="0">
                <a:cs typeface="Arial" panose="020B0604020202020204" pitchFamily="34" charset="0"/>
              </a:rPr>
              <a:t/>
            </a:r>
            <a:br>
              <a:rPr lang="en-IN" sz="2000" b="1" dirty="0" smtClean="0">
                <a:cs typeface="Arial" panose="020B0604020202020204" pitchFamily="34" charset="0"/>
              </a:rPr>
            </a:br>
            <a:r>
              <a:rPr lang="en-IN" sz="2000" b="1" dirty="0" smtClean="0">
                <a:cs typeface="Arial" panose="020B0604020202020204" pitchFamily="34" charset="0"/>
              </a:rPr>
              <a:t>Q(s</a:t>
            </a:r>
            <a:r>
              <a:rPr lang="en-IN" sz="2000" b="1" baseline="-25000" dirty="0" smtClean="0">
                <a:cs typeface="Arial" panose="020B0604020202020204" pitchFamily="34" charset="0"/>
              </a:rPr>
              <a:t>1</a:t>
            </a:r>
            <a:r>
              <a:rPr lang="en-IN" sz="2000" b="1" dirty="0" smtClean="0">
                <a:cs typeface="Arial" panose="020B0604020202020204" pitchFamily="34" charset="0"/>
              </a:rPr>
              <a:t>,a</a:t>
            </a:r>
            <a:r>
              <a:rPr lang="en-IN" sz="2000" b="1" baseline="-25000" dirty="0" smtClean="0">
                <a:cs typeface="Arial" panose="020B0604020202020204" pitchFamily="34" charset="0"/>
              </a:rPr>
              <a:t>1</a:t>
            </a:r>
            <a:r>
              <a:rPr lang="en-IN" sz="2000" b="1" dirty="0" smtClean="0">
                <a:cs typeface="Arial" panose="020B0604020202020204" pitchFamily="34" charset="0"/>
              </a:rPr>
              <a:t>)</a:t>
            </a:r>
            <a:r>
              <a:rPr lang="en-IN" sz="2000" b="1" baseline="-25000" dirty="0" smtClean="0">
                <a:cs typeface="Arial" panose="020B0604020202020204" pitchFamily="34" charset="0"/>
              </a:rPr>
              <a:t>current</a:t>
            </a:r>
            <a:r>
              <a:rPr lang="en-IN" sz="2000" b="1" dirty="0" smtClean="0">
                <a:cs typeface="Arial" panose="020B0604020202020204" pitchFamily="34" charset="0"/>
              </a:rPr>
              <a:t> </a:t>
            </a:r>
            <a:br>
              <a:rPr lang="en-IN" sz="2000" b="1" dirty="0" smtClean="0">
                <a:cs typeface="Arial" panose="020B0604020202020204" pitchFamily="34" charset="0"/>
              </a:rPr>
            </a:br>
            <a:r>
              <a:rPr lang="en-IN" sz="2000" b="1" dirty="0" smtClean="0">
                <a:cs typeface="Arial" panose="020B0604020202020204" pitchFamily="34" charset="0"/>
              </a:rPr>
              <a:t>T.D. Error  =  Q(s</a:t>
            </a:r>
            <a:r>
              <a:rPr lang="en-IN" sz="2000" b="1" baseline="-25000" dirty="0" smtClean="0">
                <a:cs typeface="Arial" panose="020B0604020202020204" pitchFamily="34" charset="0"/>
              </a:rPr>
              <a:t>1</a:t>
            </a:r>
            <a:r>
              <a:rPr lang="en-IN" sz="2000" b="1" dirty="0" smtClean="0">
                <a:cs typeface="Arial" panose="020B0604020202020204" pitchFamily="34" charset="0"/>
              </a:rPr>
              <a:t>,a</a:t>
            </a:r>
            <a:r>
              <a:rPr lang="en-IN" sz="2000" b="1" baseline="-25000" dirty="0" smtClean="0">
                <a:cs typeface="Arial" panose="020B0604020202020204" pitchFamily="34" charset="0"/>
              </a:rPr>
              <a:t>1</a:t>
            </a:r>
            <a:r>
              <a:rPr lang="en-IN" sz="2000" b="1" dirty="0" smtClean="0">
                <a:cs typeface="Arial" panose="020B0604020202020204" pitchFamily="34" charset="0"/>
              </a:rPr>
              <a:t>)</a:t>
            </a:r>
            <a:r>
              <a:rPr lang="en-IN" sz="2000" b="1" baseline="-25000" dirty="0" smtClean="0">
                <a:cs typeface="Arial" panose="020B0604020202020204" pitchFamily="34" charset="0"/>
              </a:rPr>
              <a:t>observed </a:t>
            </a:r>
            <a:r>
              <a:rPr lang="en-IN" sz="2000" b="1" dirty="0" smtClean="0">
                <a:cs typeface="Arial" panose="020B0604020202020204" pitchFamily="34" charset="0"/>
              </a:rPr>
              <a:t> -  Q(s</a:t>
            </a:r>
            <a:r>
              <a:rPr lang="en-IN" sz="2000" b="1" baseline="-25000" dirty="0" smtClean="0">
                <a:cs typeface="Arial" panose="020B0604020202020204" pitchFamily="34" charset="0"/>
              </a:rPr>
              <a:t>1</a:t>
            </a:r>
            <a:r>
              <a:rPr lang="en-IN" sz="2000" b="1" dirty="0" smtClean="0">
                <a:cs typeface="Arial" panose="020B0604020202020204" pitchFamily="34" charset="0"/>
              </a:rPr>
              <a:t>,a</a:t>
            </a:r>
            <a:r>
              <a:rPr lang="en-IN" sz="2000" b="1" baseline="-25000" dirty="0" smtClean="0">
                <a:cs typeface="Arial" panose="020B0604020202020204" pitchFamily="34" charset="0"/>
              </a:rPr>
              <a:t>1</a:t>
            </a:r>
            <a:r>
              <a:rPr lang="en-IN" sz="2000" b="1" dirty="0" smtClean="0">
                <a:cs typeface="Arial" panose="020B0604020202020204" pitchFamily="34" charset="0"/>
              </a:rPr>
              <a:t>)</a:t>
            </a:r>
            <a:r>
              <a:rPr lang="en-IN" sz="2000" b="1" baseline="-25000" dirty="0" smtClean="0">
                <a:cs typeface="Arial" panose="020B0604020202020204" pitchFamily="34" charset="0"/>
              </a:rPr>
              <a:t>current</a:t>
            </a:r>
            <a:r>
              <a:rPr lang="en-IN" sz="2000" b="1" dirty="0" smtClean="0">
                <a:cs typeface="Arial" panose="020B0604020202020204" pitchFamily="34" charset="0"/>
              </a:rPr>
              <a:t> </a:t>
            </a:r>
            <a:br>
              <a:rPr lang="en-IN" sz="2000" b="1" dirty="0" smtClean="0">
                <a:cs typeface="Arial" panose="020B0604020202020204" pitchFamily="34" charset="0"/>
              </a:rPr>
            </a:br>
            <a:r>
              <a:rPr lang="pt-BR" sz="2000" b="1" dirty="0" smtClean="0">
                <a:cs typeface="Arial" panose="020B0604020202020204" pitchFamily="34" charset="0"/>
              </a:rPr>
              <a:t>Q(s</a:t>
            </a:r>
            <a:r>
              <a:rPr lang="pt-BR" sz="2000" b="1" baseline="-25000" dirty="0" smtClean="0">
                <a:cs typeface="Arial" panose="020B0604020202020204" pitchFamily="34" charset="0"/>
              </a:rPr>
              <a:t>1</a:t>
            </a:r>
            <a:r>
              <a:rPr lang="pt-BR" sz="2000" b="1" dirty="0" smtClean="0">
                <a:cs typeface="Arial" panose="020B0604020202020204" pitchFamily="34" charset="0"/>
              </a:rPr>
              <a:t>,a</a:t>
            </a:r>
            <a:r>
              <a:rPr lang="pt-BR" sz="2000" b="1" baseline="-25000" dirty="0" smtClean="0">
                <a:cs typeface="Arial" panose="020B0604020202020204" pitchFamily="34" charset="0"/>
              </a:rPr>
              <a:t>1</a:t>
            </a:r>
            <a:r>
              <a:rPr lang="pt-BR" sz="2000" b="1" dirty="0" smtClean="0">
                <a:cs typeface="Arial" panose="020B0604020202020204" pitchFamily="34" charset="0"/>
              </a:rPr>
              <a:t>)</a:t>
            </a:r>
            <a:r>
              <a:rPr lang="pt-BR" sz="2000" b="1" dirty="0">
                <a:cs typeface="Arial" panose="020B0604020202020204" pitchFamily="34" charset="0"/>
              </a:rPr>
              <a:t>←</a:t>
            </a:r>
            <a:r>
              <a:rPr lang="pt-BR" sz="2000" b="1" dirty="0" smtClean="0">
                <a:cs typeface="Arial" panose="020B0604020202020204" pitchFamily="34" charset="0"/>
              </a:rPr>
              <a:t>Q(s</a:t>
            </a:r>
            <a:r>
              <a:rPr lang="pt-BR" sz="2000" b="1" baseline="-25000" dirty="0" smtClean="0">
                <a:cs typeface="Arial" panose="020B0604020202020204" pitchFamily="34" charset="0"/>
              </a:rPr>
              <a:t>1</a:t>
            </a:r>
            <a:r>
              <a:rPr lang="pt-BR" sz="2000" b="1" dirty="0" smtClean="0">
                <a:cs typeface="Arial" panose="020B0604020202020204" pitchFamily="34" charset="0"/>
              </a:rPr>
              <a:t>,a</a:t>
            </a:r>
            <a:r>
              <a:rPr lang="pt-BR" sz="2000" b="1" baseline="-25000" dirty="0" smtClean="0">
                <a:cs typeface="Arial" panose="020B0604020202020204" pitchFamily="34" charset="0"/>
              </a:rPr>
              <a:t>1</a:t>
            </a:r>
            <a:r>
              <a:rPr lang="pt-BR" sz="2000" b="1" dirty="0" smtClean="0">
                <a:cs typeface="Arial" panose="020B0604020202020204" pitchFamily="34" charset="0"/>
              </a:rPr>
              <a:t>) + α [R(s</a:t>
            </a:r>
            <a:r>
              <a:rPr lang="pt-BR" sz="2000" b="1" baseline="-25000" dirty="0" smtClean="0">
                <a:cs typeface="Arial" panose="020B0604020202020204" pitchFamily="34" charset="0"/>
              </a:rPr>
              <a:t>2</a:t>
            </a:r>
            <a:r>
              <a:rPr lang="pt-BR" sz="2000" b="1" dirty="0" smtClean="0">
                <a:cs typeface="Arial" panose="020B0604020202020204" pitchFamily="34" charset="0"/>
              </a:rPr>
              <a:t>) + Y max​</a:t>
            </a:r>
            <a:r>
              <a:rPr lang="pt-BR" sz="2000" b="1" baseline="-25000" dirty="0" smtClean="0">
                <a:cs typeface="Arial" panose="020B0604020202020204" pitchFamily="34" charset="0"/>
              </a:rPr>
              <a:t>a’ </a:t>
            </a:r>
            <a:r>
              <a:rPr lang="pt-BR" sz="2000" b="1" dirty="0" smtClean="0">
                <a:cs typeface="Arial" panose="020B0604020202020204" pitchFamily="34" charset="0"/>
              </a:rPr>
              <a:t>Q(s</a:t>
            </a:r>
            <a:r>
              <a:rPr lang="pt-BR" sz="2000" b="1" baseline="-25000" dirty="0" smtClean="0">
                <a:cs typeface="Arial" panose="020B0604020202020204" pitchFamily="34" charset="0"/>
              </a:rPr>
              <a:t>2</a:t>
            </a:r>
            <a:r>
              <a:rPr lang="pt-BR" sz="2000" b="1" dirty="0" smtClean="0">
                <a:cs typeface="Arial" panose="020B0604020202020204" pitchFamily="34" charset="0"/>
              </a:rPr>
              <a:t>,a′) − Q(s</a:t>
            </a:r>
            <a:r>
              <a:rPr lang="pt-BR" sz="2000" b="1" baseline="-25000" dirty="0" smtClean="0">
                <a:cs typeface="Arial" panose="020B0604020202020204" pitchFamily="34" charset="0"/>
              </a:rPr>
              <a:t>1</a:t>
            </a:r>
            <a:r>
              <a:rPr lang="pt-BR" sz="2000" b="1" dirty="0" smtClean="0">
                <a:cs typeface="Arial" panose="020B0604020202020204" pitchFamily="34" charset="0"/>
              </a:rPr>
              <a:t>,a</a:t>
            </a:r>
            <a:r>
              <a:rPr lang="pt-BR" sz="2000" b="1" baseline="-25000" dirty="0" smtClean="0">
                <a:cs typeface="Arial" panose="020B0604020202020204" pitchFamily="34" charset="0"/>
              </a:rPr>
              <a:t>1</a:t>
            </a:r>
            <a:r>
              <a:rPr lang="pt-BR" sz="2000" b="1" dirty="0" smtClean="0">
                <a:cs typeface="Arial" panose="020B0604020202020204" pitchFamily="34" charset="0"/>
              </a:rPr>
              <a:t>)]</a:t>
            </a:r>
            <a:endParaRPr lang="en-IN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69" y="84415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ontd.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84" y="626973"/>
            <a:ext cx="8006863" cy="5947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Q-Learning Algorithm (Optimistic Greedy):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Optimistic Greedy Q-Learning focuses on learning the action-value function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Q(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s,a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with high initial Q-values to encourage exploration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state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and an action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real number, called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Q-value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goal of Q-learning is to learn the Q-values to maximize the total reward over time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goal is to maximize the total reward by initially favoring unexplored actions through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optimistic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14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553874"/>
              </p:ext>
            </p:extLst>
          </p:nvPr>
        </p:nvGraphicFramePr>
        <p:xfrm>
          <a:off x="8971078" y="4000746"/>
          <a:ext cx="2998178" cy="218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722">
                  <a:extLst>
                    <a:ext uri="{9D8B030D-6E8A-4147-A177-3AD203B41FA5}">
                      <a16:colId xmlns:a16="http://schemas.microsoft.com/office/drawing/2014/main" val="1349104606"/>
                    </a:ext>
                  </a:extLst>
                </a:gridCol>
                <a:gridCol w="583538">
                  <a:extLst>
                    <a:ext uri="{9D8B030D-6E8A-4147-A177-3AD203B41FA5}">
                      <a16:colId xmlns:a16="http://schemas.microsoft.com/office/drawing/2014/main" val="647809486"/>
                    </a:ext>
                  </a:extLst>
                </a:gridCol>
                <a:gridCol w="643904">
                  <a:extLst>
                    <a:ext uri="{9D8B030D-6E8A-4147-A177-3AD203B41FA5}">
                      <a16:colId xmlns:a16="http://schemas.microsoft.com/office/drawing/2014/main" val="141670775"/>
                    </a:ext>
                  </a:extLst>
                </a:gridCol>
                <a:gridCol w="613720">
                  <a:extLst>
                    <a:ext uri="{9D8B030D-6E8A-4147-A177-3AD203B41FA5}">
                      <a16:colId xmlns:a16="http://schemas.microsoft.com/office/drawing/2014/main" val="4075577466"/>
                    </a:ext>
                  </a:extLst>
                </a:gridCol>
                <a:gridCol w="543294">
                  <a:extLst>
                    <a:ext uri="{9D8B030D-6E8A-4147-A177-3AD203B41FA5}">
                      <a16:colId xmlns:a16="http://schemas.microsoft.com/office/drawing/2014/main" val="1398332193"/>
                    </a:ext>
                  </a:extLst>
                </a:gridCol>
              </a:tblGrid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217216"/>
                  </a:ext>
                </a:extLst>
              </a:tr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s1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058972"/>
                  </a:ext>
                </a:extLst>
              </a:tr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s2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-0.5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701724"/>
                  </a:ext>
                </a:extLst>
              </a:tr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s3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588010"/>
                  </a:ext>
                </a:extLst>
              </a:tr>
              <a:tr h="437246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8236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56789" y="3653545"/>
            <a:ext cx="102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Q-Table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03" y="954758"/>
            <a:ext cx="2522927" cy="25294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9177" y="4417358"/>
            <a:ext cx="7795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Actions are chosen greedily without explicit randomness (e.g., </a:t>
            </a:r>
            <a:r>
              <a:rPr lang="en-US" sz="2000" b="1" dirty="0">
                <a:cs typeface="Arial" panose="020B0604020202020204" pitchFamily="34" charset="0"/>
              </a:rPr>
              <a:t>no need for ε-greedy</a:t>
            </a:r>
            <a:r>
              <a:rPr lang="en-US" sz="2000" dirty="0" smtClean="0"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Initial Q-values are set to high values (e.g., 𝑄(𝑠,𝑎)=</a:t>
            </a:r>
            <a:r>
              <a:rPr lang="en-US" sz="2000" dirty="0" smtClean="0">
                <a:cs typeface="Arial" panose="020B0604020202020204" pitchFamily="34" charset="0"/>
              </a:rPr>
              <a:t>100), </a:t>
            </a:r>
            <a:r>
              <a:rPr lang="en-US" sz="2000" dirty="0">
                <a:cs typeface="Arial" panose="020B0604020202020204" pitchFamily="34" charset="0"/>
              </a:rPr>
              <a:t>leading to natural exploration</a:t>
            </a:r>
            <a:r>
              <a:rPr lang="en-US" sz="2000" dirty="0" smtClean="0"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Learned by gradually updating the Q-values based on actual rewards.</a:t>
            </a:r>
            <a:endParaRPr lang="en-IN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3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169" y="28021"/>
            <a:ext cx="10515600" cy="804252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contd.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69" y="130926"/>
            <a:ext cx="6901962" cy="65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1" y="177378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ontd.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38" y="910248"/>
            <a:ext cx="8604738" cy="5947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Multi-Agent Solution: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extension of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single-agent solution where: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agent learns independently to maximize its own reward.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priority system is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implemented: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a 2-agent system,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Agent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moves first.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Agent 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selects an action and checks if it will not result in a collision with Agent 1's new position.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no collision is predicted, Agent 2 moves.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a collision would occur, Agent 2 remains in its current position.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a collision happens, only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Agent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penalized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rest of the framework remains unchanged.</a:t>
            </a:r>
          </a:p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16</a:t>
            </a:fld>
            <a:endParaRPr lang="en-IN"/>
          </a:p>
        </p:txBody>
      </p:sp>
      <p:pic>
        <p:nvPicPr>
          <p:cNvPr id="1034" name="Picture 10" descr="Autumn is here - A great time for Team-building - RealTime Produ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038" y="226609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Setup and Preliminary Results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17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834278" y="1107441"/>
            <a:ext cx="623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Table 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 of Experimental Assays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186852"/>
              </p:ext>
            </p:extLst>
          </p:nvPr>
        </p:nvGraphicFramePr>
        <p:xfrm>
          <a:off x="1398951" y="1722637"/>
          <a:ext cx="1003104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649">
                  <a:extLst>
                    <a:ext uri="{9D8B030D-6E8A-4147-A177-3AD203B41FA5}">
                      <a16:colId xmlns:a16="http://schemas.microsoft.com/office/drawing/2014/main" val="273843685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1695045000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3439187317"/>
                    </a:ext>
                  </a:extLst>
                </a:gridCol>
                <a:gridCol w="1802422">
                  <a:extLst>
                    <a:ext uri="{9D8B030D-6E8A-4147-A177-3AD203B41FA5}">
                      <a16:colId xmlns:a16="http://schemas.microsoft.com/office/drawing/2014/main" val="3198327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ID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Name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</a:t>
                      </a:r>
                      <a:endParaRPr lang="en-I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T_assay</a:t>
                      </a:r>
                      <a:endParaRPr lang="en-IN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2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1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assay InVitro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X 7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7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preparation using REMIA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X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40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PCR mixture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IN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78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Multiplexed Glucose-Lactate assay 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94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Multiplexed InVitro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x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6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PCR &amp; REMIA &amp; Multi Glucose 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</a:t>
                      </a:r>
                      <a:r>
                        <a:rPr lang="en-IN" sz="1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25</a:t>
                      </a:r>
                      <a:endParaRPr lang="en-IN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106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assay of 8 Reagents 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x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9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Multiplexed InVitro &amp; Glucose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x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87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 REMIA 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x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41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3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1" y="177378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ontd.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38" y="910248"/>
            <a:ext cx="8604738" cy="5947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79058"/>
              </p:ext>
            </p:extLst>
          </p:nvPr>
        </p:nvGraphicFramePr>
        <p:xfrm>
          <a:off x="433753" y="1370803"/>
          <a:ext cx="11418278" cy="491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990">
                  <a:extLst>
                    <a:ext uri="{9D8B030D-6E8A-4147-A177-3AD203B41FA5}">
                      <a16:colId xmlns:a16="http://schemas.microsoft.com/office/drawing/2014/main" val="1673356234"/>
                    </a:ext>
                  </a:extLst>
                </a:gridCol>
                <a:gridCol w="961630">
                  <a:extLst>
                    <a:ext uri="{9D8B030D-6E8A-4147-A177-3AD203B41FA5}">
                      <a16:colId xmlns:a16="http://schemas.microsoft.com/office/drawing/2014/main" val="2462901663"/>
                    </a:ext>
                  </a:extLst>
                </a:gridCol>
                <a:gridCol w="649750">
                  <a:extLst>
                    <a:ext uri="{9D8B030D-6E8A-4147-A177-3AD203B41FA5}">
                      <a16:colId xmlns:a16="http://schemas.microsoft.com/office/drawing/2014/main" val="1720431278"/>
                    </a:ext>
                  </a:extLst>
                </a:gridCol>
                <a:gridCol w="1039600">
                  <a:extLst>
                    <a:ext uri="{9D8B030D-6E8A-4147-A177-3AD203B41FA5}">
                      <a16:colId xmlns:a16="http://schemas.microsoft.com/office/drawing/2014/main" val="3153389964"/>
                    </a:ext>
                  </a:extLst>
                </a:gridCol>
                <a:gridCol w="883569">
                  <a:extLst>
                    <a:ext uri="{9D8B030D-6E8A-4147-A177-3AD203B41FA5}">
                      <a16:colId xmlns:a16="http://schemas.microsoft.com/office/drawing/2014/main" val="1463735278"/>
                    </a:ext>
                  </a:extLst>
                </a:gridCol>
                <a:gridCol w="1204296">
                  <a:extLst>
                    <a:ext uri="{9D8B030D-6E8A-4147-A177-3AD203B41FA5}">
                      <a16:colId xmlns:a16="http://schemas.microsoft.com/office/drawing/2014/main" val="4167910213"/>
                    </a:ext>
                  </a:extLst>
                </a:gridCol>
                <a:gridCol w="1568063">
                  <a:extLst>
                    <a:ext uri="{9D8B030D-6E8A-4147-A177-3AD203B41FA5}">
                      <a16:colId xmlns:a16="http://schemas.microsoft.com/office/drawing/2014/main" val="74687333"/>
                    </a:ext>
                  </a:extLst>
                </a:gridCol>
                <a:gridCol w="1568064">
                  <a:extLst>
                    <a:ext uri="{9D8B030D-6E8A-4147-A177-3AD203B41FA5}">
                      <a16:colId xmlns:a16="http://schemas.microsoft.com/office/drawing/2014/main" val="3348682851"/>
                    </a:ext>
                  </a:extLst>
                </a:gridCol>
                <a:gridCol w="1048264">
                  <a:extLst>
                    <a:ext uri="{9D8B030D-6E8A-4147-A177-3AD203B41FA5}">
                      <a16:colId xmlns:a16="http://schemas.microsoft.com/office/drawing/2014/main" val="1188082522"/>
                    </a:ext>
                  </a:extLst>
                </a:gridCol>
                <a:gridCol w="1311052">
                  <a:extLst>
                    <a:ext uri="{9D8B030D-6E8A-4147-A177-3AD203B41FA5}">
                      <a16:colId xmlns:a16="http://schemas.microsoft.com/office/drawing/2014/main" val="3353445408"/>
                    </a:ext>
                  </a:extLst>
                </a:gridCol>
              </a:tblGrid>
              <a:tr h="703385">
                <a:tc>
                  <a:txBody>
                    <a:bodyPr/>
                    <a:lstStyle/>
                    <a:p>
                      <a:pPr algn="ctr"/>
                      <a:r>
                        <a:rPr lang="en-IN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ID</a:t>
                      </a:r>
                      <a:endParaRPr lang="en-IN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Grid Size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Assay Time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#Footprints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# Agents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Test Application Time RL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Running</a:t>
                      </a:r>
                      <a:r>
                        <a:rPr lang="en-IN" sz="1400" b="1" baseline="0" smtClean="0"/>
                        <a:t> time (RL1)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baseline="0" smtClean="0"/>
                        <a:t>Epsilon Greedy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Running</a:t>
                      </a:r>
                      <a:r>
                        <a:rPr lang="en-IN" sz="1400" b="1" baseline="0" smtClean="0"/>
                        <a:t> time (RL2)</a:t>
                      </a:r>
                      <a:br>
                        <a:rPr lang="en-IN" sz="1400" b="1" baseline="0" smtClean="0"/>
                      </a:br>
                      <a:r>
                        <a:rPr lang="en-IN" sz="1400" b="1" baseline="0" smtClean="0"/>
                        <a:t>Optimistic Greedy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SAT TIME</a:t>
                      </a:r>
                    </a:p>
                    <a:p>
                      <a:pPr algn="ctr"/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/>
                        <a:t>Test Application Time 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12568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pPr algn="ctr"/>
                      <a:r>
                        <a:rPr lang="en-IN" sz="16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1</a:t>
                      </a:r>
                      <a:endParaRPr lang="en-IN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7 x</a:t>
                      </a:r>
                      <a:r>
                        <a:rPr lang="en-IN" sz="1400" b="1" baseline="0" smtClean="0"/>
                        <a:t> 7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36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17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48 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027.546124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24.929749  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0.74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45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458862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2</a:t>
                      </a:r>
                      <a:endParaRPr lang="en-IN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10 x 10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61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31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90 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122.930954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108.421589  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5.83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85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871686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3</a:t>
                      </a:r>
                      <a:endParaRPr lang="en-IN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8 x 15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62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60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74 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175.916366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161.434342  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6.73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68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637762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4</a:t>
                      </a:r>
                      <a:endParaRPr lang="en-IN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15 x 15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77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58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102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321.887126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255.739321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57.88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81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12639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5</a:t>
                      </a:r>
                      <a:endParaRPr lang="en-IN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16 x 16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160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192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 172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1147.344812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1087.952784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18,637.59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160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765230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6</a:t>
                      </a:r>
                      <a:endParaRPr lang="en-IN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30 x 30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82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266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96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975.823774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749.954697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17,652.90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90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57237"/>
                  </a:ext>
                </a:extLst>
              </a:tr>
              <a:tr h="5532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7</a:t>
                      </a:r>
                      <a:endParaRPr lang="en-IN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31 x 25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76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238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81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754.553429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689.256114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14,223.64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72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38908"/>
                  </a:ext>
                </a:extLst>
              </a:tr>
              <a:tr h="5532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8</a:t>
                      </a:r>
                      <a:endParaRPr lang="en-IN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31 x 16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160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250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173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958.814566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901.348518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20,198.12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160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99747"/>
                  </a:ext>
                </a:extLst>
              </a:tr>
              <a:tr h="5532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Assay 9</a:t>
                      </a:r>
                      <a:endParaRPr lang="en-IN" sz="16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50 x 50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240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smtClean="0"/>
                        <a:t>775</a:t>
                      </a:r>
                      <a:endParaRPr lang="en-IN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4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277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2751.76812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/>
                        <a:t>2598.612227</a:t>
                      </a:r>
                      <a:endParaRPr lang="en-IN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smtClean="0">
                          <a:solidFill>
                            <a:srgbClr val="FF0000"/>
                          </a:solidFill>
                        </a:rPr>
                        <a:t>Timeout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rgbClr val="FF0000"/>
                          </a:solidFill>
                        </a:rPr>
                        <a:t>Timeout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263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938848" y="804138"/>
            <a:ext cx="533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Table 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Result Comparison between RL and SAT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1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Exploring Advanced Learning Algorithms: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neural network-based methods (e.g., DQN, DDQN) for enhanced performance and scalability.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06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137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Presentation Overview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166"/>
            <a:ext cx="10515600" cy="4818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Overview of DMFBs, challenges, and testing.</a:t>
            </a:r>
          </a:p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 Definition:</a:t>
            </a:r>
          </a:p>
          <a:p>
            <a:pPr marL="457200" lvl="1" indent="0">
              <a:buNone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In-Field Testing approach.</a:t>
            </a:r>
            <a:endParaRPr lang="en-IN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 Learning-Based In-Field Testing:</a:t>
            </a:r>
          </a:p>
          <a:p>
            <a:pPr marL="457200" lvl="1" indent="0">
              <a:buNone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Single-agent solution.</a:t>
            </a:r>
          </a:p>
          <a:p>
            <a:pPr marL="457200" lvl="1" indent="0">
              <a:buNone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Transition to multi-agent solution.</a:t>
            </a:r>
          </a:p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Setup and Results:</a:t>
            </a:r>
          </a:p>
          <a:p>
            <a:pPr marL="457200" lvl="1" indent="0">
              <a:buNone/>
            </a:pP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Description of experimental conditions and key findings and insights.</a:t>
            </a:r>
          </a:p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Potential future directions.</a:t>
            </a:r>
            <a:endParaRPr lang="en-IN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2</a:t>
            </a:fld>
            <a:endParaRPr lang="en-IN"/>
          </a:p>
        </p:txBody>
      </p:sp>
      <p:pic>
        <p:nvPicPr>
          <p:cNvPr id="5" name="Picture 4" descr="Overview Images - Free Download on Freepi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3" t="6812" r="14544" b="7156"/>
          <a:stretch/>
        </p:blipFill>
        <p:spPr bwMode="auto">
          <a:xfrm>
            <a:off x="8203653" y="1173041"/>
            <a:ext cx="3150147" cy="31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29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5267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0392"/>
            <a:ext cx="10515600" cy="517867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What are DMFBs</a:t>
            </a: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Advanced lab-on-chip systems manipulating nanoliter-sized liquid droplets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Enable automation of biochemical protocols such as clinical diagnostics and drug discovery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Key Working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Principle: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Electrowetting-on-Dielectric (EWOD) technology for droplet movement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Utilizes a two-dimensional array of electrodes for 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precise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Clinical diagnostics (e.g., COVID-19 rapid testing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Newborn screening</a:t>
            </a:r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Drug discovery and development</a:t>
            </a:r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Parallel DNA analysis.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3</a:t>
            </a:fld>
            <a:endParaRPr lang="en-IN"/>
          </a:p>
        </p:txBody>
      </p:sp>
      <p:pic>
        <p:nvPicPr>
          <p:cNvPr id="5" name="Picture 10" descr="Multiple drops on OpenDrop digital microfluidic device.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9"/>
          <a:stretch/>
        </p:blipFill>
        <p:spPr bwMode="auto">
          <a:xfrm>
            <a:off x="6989884" y="3765849"/>
            <a:ext cx="3877407" cy="2590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6130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08" y="32118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2178"/>
            <a:ext cx="10515600" cy="5464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Video: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Demonstrates real-time</a:t>
            </a: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operations like dispensing, moving,</a:t>
            </a: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mixing, and splitting droplets</a:t>
            </a: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 a DMFB.</a:t>
            </a:r>
            <a:endParaRPr lang="en-I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(a) Top-view of a DMFB. Two droplets are present on the biochip. (b) Illustration of the side-view of a DMFB.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droplet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moved to the right using EWOD.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4</a:t>
            </a:fld>
            <a:endParaRPr lang="en-IN"/>
          </a:p>
        </p:txBody>
      </p:sp>
      <p:pic>
        <p:nvPicPr>
          <p:cNvPr id="5" name="Digital Microfluidics - dispense, move, mix &amp; split - on OpenDrop DIY Electrowetting Platfor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238" end="6606.1093"/>
                </p14:media>
              </p:ext>
            </p:extLst>
          </p:nvPr>
        </p:nvPicPr>
        <p:blipFill rotWithShape="1">
          <a:blip r:embed="rId4"/>
          <a:srcRect l="10563" t="9077" r="14651" b="28226"/>
          <a:stretch>
            <a:fillRect/>
          </a:stretch>
        </p:blipFill>
        <p:spPr>
          <a:xfrm>
            <a:off x="6034454" y="306657"/>
            <a:ext cx="4531096" cy="2136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134" y="3444571"/>
            <a:ext cx="2669811" cy="2655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738" y="3702450"/>
            <a:ext cx="6065724" cy="19300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67454" y="613392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(a)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386821" y="599229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(b)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74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231" y="265013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231" y="1072662"/>
            <a:ext cx="8112369" cy="51043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Electrode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Degradation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time, electrodes experience wear due to: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Charge residual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Accumulated charges that hinder droplet movement.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Charge trapping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Permanent damage within the dielectric layer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Droplet Transportation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Failures: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Movement impeded by degraded electrodes.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Increased chances of bioassay failure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Risk of Contamination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Unintended merging of droplets due to close proximity during routing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DMFBs are prone to defects like electrode degradation, there is an immediate need for testing 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the reliability of the chip and the integrity of bioassay outcomes.</a:t>
            </a:r>
            <a:endParaRPr lang="en-IN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5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569" y="596294"/>
            <a:ext cx="2674816" cy="2689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569" y="3511678"/>
            <a:ext cx="2674816" cy="27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231" y="265013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 Definition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231" y="1072662"/>
            <a:ext cx="10855569" cy="51043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In-Field Testing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It involves running structural tests concurrently with bioassay operations to detect and diagnose defects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interrupting or compromising the assay's integrity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Procedure: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We </a:t>
            </a:r>
            <a:r>
              <a:rPr lang="en-US" sz="2000" dirty="0"/>
              <a:t>route test droplets on the biochip simultaneously with assay </a:t>
            </a:r>
            <a:r>
              <a:rPr lang="en-US" sz="2000" dirty="0" smtClean="0"/>
              <a:t>droplets.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test droplet is routed in such a way that it covers all the cells used by the assay droplets, ensuring no collisions occur at any </a:t>
            </a:r>
            <a:r>
              <a:rPr lang="en-US" sz="2000" dirty="0" smtClean="0"/>
              <a:t>point.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After covering all necessary cells, the test droplet is directed to the sink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The overall objective is to determine this route efficiently and </a:t>
            </a:r>
            <a:r>
              <a:rPr lang="en-US" sz="2000" b="1" dirty="0" smtClean="0"/>
              <a:t>effectively.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If </a:t>
            </a:r>
            <a:r>
              <a:rPr lang="en-US" sz="2000" b="1" dirty="0"/>
              <a:t>the test droplet successfully reaches the sink at the end of the test, the chip is considered fault-free; otherwise, it is identified as faulty.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0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231" y="265013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ontd.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231" y="1072662"/>
            <a:ext cx="10855569" cy="51043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Plan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7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1" y="941279"/>
            <a:ext cx="10947787" cy="53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231" y="265013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ontd.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231" y="1072662"/>
            <a:ext cx="10855569" cy="51043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9" y="963530"/>
            <a:ext cx="9430788" cy="57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900"/>
            <a:ext cx="10515600" cy="70753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2662"/>
            <a:ext cx="8604738" cy="5947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 with Current Methods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SAT and ILP-based structural testing methods are time-consuming and not suitable for real-time applications.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approaches lack scalability and efficiency for detecting defects during ongoing assays.</a:t>
            </a:r>
          </a:p>
          <a:p>
            <a:pPr marL="457200" lvl="1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Reinforcement Learning (RL)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algorithm’s to navigate test droplets for edge-based in-field testing.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Ensure droplets cross boundaries between adjacent electrodes on time to detect:</a:t>
            </a:r>
          </a:p>
          <a:p>
            <a:pPr marL="457200" lvl="1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Electrical Shorts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Between adjacent electrodes.</a:t>
            </a:r>
          </a:p>
          <a:p>
            <a:pPr marL="914400" lvl="2" indent="0"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Immobile or Stuck-at Electrodes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Preventing droplet movement.</a:t>
            </a:r>
          </a:p>
          <a:p>
            <a:pPr marL="914400" lvl="2" indent="0"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Slow-Moving Droplets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Caused by degradation, contamination, or dielectric breakdown.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BCC-EBA2-49A1-A8FD-3B6926AC0D00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5"/>
          <a:stretch/>
        </p:blipFill>
        <p:spPr>
          <a:xfrm>
            <a:off x="9443107" y="3771899"/>
            <a:ext cx="2297509" cy="228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38" y="802930"/>
            <a:ext cx="2297678" cy="243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2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1397</Words>
  <Application>Microsoft Office PowerPoint</Application>
  <PresentationFormat>Widescreen</PresentationFormat>
  <Paragraphs>371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In-Field Testing of Digital Microfluidic Biochips using Multi-Agent Reinforcement Learning</vt:lpstr>
      <vt:lpstr>Presentation Overview</vt:lpstr>
      <vt:lpstr>Introduction</vt:lpstr>
      <vt:lpstr>contd.</vt:lpstr>
      <vt:lpstr>contd.</vt:lpstr>
      <vt:lpstr>Problem Definition</vt:lpstr>
      <vt:lpstr>contd.</vt:lpstr>
      <vt:lpstr>contd.</vt:lpstr>
      <vt:lpstr>contd.</vt:lpstr>
      <vt:lpstr>Reinforcement Learning-Based In-Field Testing</vt:lpstr>
      <vt:lpstr>contd.</vt:lpstr>
      <vt:lpstr>contd.</vt:lpstr>
      <vt:lpstr>contd.</vt:lpstr>
      <vt:lpstr>contd.</vt:lpstr>
      <vt:lpstr>contd.</vt:lpstr>
      <vt:lpstr>contd.</vt:lpstr>
      <vt:lpstr>Experimental Setup and Preliminary Results</vt:lpstr>
      <vt:lpstr>contd.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In-Field Testing of Digital Microfluidic Biochips using Multi-Agent Reinforcement Learning</dc:title>
  <dc:creator>Ritik Koshta</dc:creator>
  <cp:lastModifiedBy>Ritik Koshta</cp:lastModifiedBy>
  <cp:revision>73</cp:revision>
  <dcterms:created xsi:type="dcterms:W3CDTF">2024-11-23T05:12:54Z</dcterms:created>
  <dcterms:modified xsi:type="dcterms:W3CDTF">2025-03-21T13:54:26Z</dcterms:modified>
</cp:coreProperties>
</file>